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1" r:id="rId3"/>
    <p:sldId id="268" r:id="rId4"/>
    <p:sldId id="269" r:id="rId5"/>
    <p:sldId id="270" r:id="rId6"/>
    <p:sldId id="271" r:id="rId7"/>
    <p:sldId id="276" r:id="rId8"/>
    <p:sldId id="273" r:id="rId9"/>
    <p:sldId id="274" r:id="rId10"/>
    <p:sldId id="275" r:id="rId11"/>
    <p:sldId id="277" r:id="rId12"/>
    <p:sldId id="278" r:id="rId13"/>
    <p:sldId id="279" r:id="rId14"/>
    <p:sldId id="280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qi Chen" initials="YC" lastIdx="1" clrIdx="0">
    <p:extLst>
      <p:ext uri="{19B8F6BF-5375-455C-9EA6-DF929625EA0E}">
        <p15:presenceInfo xmlns:p15="http://schemas.microsoft.com/office/powerpoint/2012/main" xmlns="" userId="Yuqi 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B3C8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6" autoAdjust="0"/>
    <p:restoredTop sz="99694" autoAdjust="0"/>
  </p:normalViewPr>
  <p:slideViewPr>
    <p:cSldViewPr snapToGrid="0" snapToObjects="1">
      <p:cViewPr>
        <p:scale>
          <a:sx n="75" d="100"/>
          <a:sy n="75" d="100"/>
        </p:scale>
        <p:origin x="-1692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80" y="31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110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xmlns="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024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0278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4060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502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xmlns="" val="122452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74926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4140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656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63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572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377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32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pPr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122" y="2284332"/>
            <a:ext cx="6719047" cy="66164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395/495 </a:t>
            </a:r>
            <a:r>
              <a:rPr lang="en-US" sz="2800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Project Report</a:t>
            </a:r>
            <a:endParaRPr lang="en-US" sz="3200" dirty="0">
              <a:solidFill>
                <a:srgbClr val="0000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0120" y="4061259"/>
            <a:ext cx="5493123" cy="919536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Jianping</a:t>
            </a:r>
            <a:r>
              <a:rPr lang="en-US" sz="2400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Zhang</a:t>
            </a:r>
          </a:p>
          <a:p>
            <a:r>
              <a:rPr lang="en-US" sz="2400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Yuqi Chen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21864D9-B72D-49E1-B128-DF8215F0488B}"/>
              </a:ext>
            </a:extLst>
          </p:cNvPr>
          <p:cNvSpPr/>
          <p:nvPr/>
        </p:nvSpPr>
        <p:spPr>
          <a:xfrm>
            <a:off x="2189039" y="2771334"/>
            <a:ext cx="6523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WGAN-</a:t>
            </a:r>
            <a:r>
              <a:rPr lang="en-US" sz="4000" dirty="0" err="1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gp</a:t>
            </a:r>
            <a:r>
              <a:rPr lang="en-US" sz="4000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Optimization</a:t>
            </a:r>
            <a:endParaRPr lang="en-US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90DF602-DD6F-4A5E-9434-353E9A9386E2}"/>
              </a:ext>
            </a:extLst>
          </p:cNvPr>
          <p:cNvCxnSpPr/>
          <p:nvPr/>
        </p:nvCxnSpPr>
        <p:spPr>
          <a:xfrm>
            <a:off x="1855694" y="2236694"/>
            <a:ext cx="6221506" cy="0"/>
          </a:xfrm>
          <a:prstGeom prst="line">
            <a:avLst/>
          </a:prstGeom>
          <a:ln>
            <a:solidFill>
              <a:srgbClr val="5B3C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5370B1C-926E-4902-B6AE-EBD06B504EFC}"/>
              </a:ext>
            </a:extLst>
          </p:cNvPr>
          <p:cNvCxnSpPr/>
          <p:nvPr/>
        </p:nvCxnSpPr>
        <p:spPr>
          <a:xfrm>
            <a:off x="2142567" y="2317377"/>
            <a:ext cx="6221506" cy="0"/>
          </a:xfrm>
          <a:prstGeom prst="line">
            <a:avLst/>
          </a:prstGeom>
          <a:ln>
            <a:solidFill>
              <a:srgbClr val="5B3C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8CFDFF5-703B-49E9-A1D9-91B579826AEF}"/>
              </a:ext>
            </a:extLst>
          </p:cNvPr>
          <p:cNvCxnSpPr/>
          <p:nvPr/>
        </p:nvCxnSpPr>
        <p:spPr>
          <a:xfrm>
            <a:off x="2505632" y="3514165"/>
            <a:ext cx="6221506" cy="0"/>
          </a:xfrm>
          <a:prstGeom prst="line">
            <a:avLst/>
          </a:prstGeom>
          <a:ln>
            <a:solidFill>
              <a:srgbClr val="5B3C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5AD90CC-7FE7-45FA-AE7B-DD3E9FBAB346}"/>
              </a:ext>
            </a:extLst>
          </p:cNvPr>
          <p:cNvSpPr/>
          <p:nvPr/>
        </p:nvSpPr>
        <p:spPr>
          <a:xfrm>
            <a:off x="0" y="0"/>
            <a:ext cx="2250831" cy="6355843"/>
          </a:xfrm>
          <a:prstGeom prst="rect">
            <a:avLst/>
          </a:prstGeom>
          <a:solidFill>
            <a:srgbClr val="5B3C8C">
              <a:alpha val="77000"/>
            </a:srgbClr>
          </a:solidFill>
          <a:ln>
            <a:solidFill>
              <a:srgbClr val="5B3C8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508FEB-B962-401F-870F-EC41DFE1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8325" y="6557043"/>
            <a:ext cx="71437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06E12CD-FCB1-464E-A775-0B83FDDACE0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DDC889F-247A-4B8B-95AF-39907A385C71}"/>
              </a:ext>
            </a:extLst>
          </p:cNvPr>
          <p:cNvSpPr txBox="1"/>
          <p:nvPr/>
        </p:nvSpPr>
        <p:spPr>
          <a:xfrm>
            <a:off x="105312" y="2395287"/>
            <a:ext cx="196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Mnist</a:t>
            </a:r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CCBC8A1-64C1-4C2D-8500-DF1119A31613}"/>
              </a:ext>
            </a:extLst>
          </p:cNvPr>
          <p:cNvGrpSpPr/>
          <p:nvPr/>
        </p:nvGrpSpPr>
        <p:grpSpPr>
          <a:xfrm>
            <a:off x="2356142" y="274714"/>
            <a:ext cx="6725105" cy="5730138"/>
            <a:chOff x="2356142" y="274714"/>
            <a:chExt cx="6725105" cy="57301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F3035CE8-CA9E-4754-A6A8-86C7D932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6142" y="3351238"/>
              <a:ext cx="3538151" cy="26536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0F34A2B7-BE1D-4AAB-9BB1-3CADE5DA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620" y="3388207"/>
              <a:ext cx="3479627" cy="26097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DB55E178-D99A-4C1F-A297-5F1ADCCD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4324" y="692460"/>
              <a:ext cx="3437067" cy="25778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EA3230AF-5BF4-412D-9733-58A839A0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1620" y="692460"/>
              <a:ext cx="3437070" cy="257780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6DE7E51-998E-4B1C-8C11-2B20031F8DA5}"/>
                </a:ext>
              </a:extLst>
            </p:cNvPr>
            <p:cNvSpPr txBox="1"/>
            <p:nvPr/>
          </p:nvSpPr>
          <p:spPr>
            <a:xfrm>
              <a:off x="2435815" y="274714"/>
              <a:ext cx="945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SGD</a:t>
              </a:r>
              <a:r>
                <a:rPr lang="zh-CN" alt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：</a:t>
              </a:r>
              <a:endParaRPr lang="en-US" sz="28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8D2DFCC-E9F5-4EB0-B3E5-41F2A9C040B3}"/>
              </a:ext>
            </a:extLst>
          </p:cNvPr>
          <p:cNvSpPr/>
          <p:nvPr/>
        </p:nvSpPr>
        <p:spPr>
          <a:xfrm>
            <a:off x="5935510" y="3198167"/>
            <a:ext cx="2974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Discriminator’s loss function on train dataset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4EF3BF5-646B-4228-B2E7-0CE9BEBBF986}"/>
              </a:ext>
            </a:extLst>
          </p:cNvPr>
          <p:cNvSpPr/>
          <p:nvPr/>
        </p:nvSpPr>
        <p:spPr>
          <a:xfrm>
            <a:off x="2744075" y="5854995"/>
            <a:ext cx="2828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Generator’s loss function on train dataset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386FB9A-A3AB-4F15-AD5F-D612B7359F83}"/>
              </a:ext>
            </a:extLst>
          </p:cNvPr>
          <p:cNvSpPr/>
          <p:nvPr/>
        </p:nvSpPr>
        <p:spPr>
          <a:xfrm>
            <a:off x="6214910" y="5854994"/>
            <a:ext cx="2460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Wasserstein distance on train dataset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0A6F30FC-4448-4A33-B89D-7D619568893D}"/>
              </a:ext>
            </a:extLst>
          </p:cNvPr>
          <p:cNvSpPr/>
          <p:nvPr/>
        </p:nvSpPr>
        <p:spPr>
          <a:xfrm>
            <a:off x="2671298" y="3185848"/>
            <a:ext cx="290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Discriminator’s loss function on dev dataset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9A38D21-DDAA-4B46-A668-1082D3218F44}"/>
              </a:ext>
            </a:extLst>
          </p:cNvPr>
          <p:cNvGrpSpPr/>
          <p:nvPr/>
        </p:nvGrpSpPr>
        <p:grpSpPr>
          <a:xfrm>
            <a:off x="2373703" y="279271"/>
            <a:ext cx="6707544" cy="5655423"/>
            <a:chOff x="2373703" y="279271"/>
            <a:chExt cx="6707544" cy="56554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E5D24A84-BC8F-448A-A6D1-D22C9BD822E8}"/>
                </a:ext>
              </a:extLst>
            </p:cNvPr>
            <p:cNvGrpSpPr/>
            <p:nvPr/>
          </p:nvGrpSpPr>
          <p:grpSpPr>
            <a:xfrm>
              <a:off x="2373703" y="279271"/>
              <a:ext cx="6693105" cy="5654464"/>
              <a:chOff x="2373703" y="279271"/>
              <a:chExt cx="6693105" cy="565446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xmlns="" id="{7D69C32D-7007-4DDB-A200-60FC6F00BE69}"/>
                  </a:ext>
                </a:extLst>
              </p:cNvPr>
              <p:cNvGrpSpPr/>
              <p:nvPr/>
            </p:nvGrpSpPr>
            <p:grpSpPr>
              <a:xfrm>
                <a:off x="2373703" y="279271"/>
                <a:ext cx="6693105" cy="3001546"/>
                <a:chOff x="2373703" y="279271"/>
                <a:chExt cx="6693105" cy="3001546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xmlns="" id="{23E0DF5F-23BA-43D7-9BCC-2F8D68859281}"/>
                    </a:ext>
                  </a:extLst>
                </p:cNvPr>
                <p:cNvSpPr txBox="1"/>
                <p:nvPr/>
              </p:nvSpPr>
              <p:spPr>
                <a:xfrm>
                  <a:off x="2435815" y="279271"/>
                  <a:ext cx="19165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 err="1">
                      <a:latin typeface="Aharoni" panose="02010803020104030203" pitchFamily="2" charset="-79"/>
                      <a:cs typeface="Aharoni" panose="02010803020104030203" pitchFamily="2" charset="-79"/>
                    </a:rPr>
                    <a:t>RMSprop</a:t>
                  </a:r>
                  <a:r>
                    <a:rPr lang="zh-CN" altLang="en-US" sz="2800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：</a:t>
                  </a:r>
                  <a:endParaRPr lang="en-US" sz="2800" dirty="0">
                    <a:latin typeface="Aharoni" panose="02010803020104030203" pitchFamily="2" charset="-79"/>
                    <a:cs typeface="Aharoni" panose="02010803020104030203" pitchFamily="2" charset="-79"/>
                  </a:endParaRPr>
                </a:p>
              </p:txBody>
            </p: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xmlns="" id="{B80F9E86-C23E-4AE4-B374-5AD7C7C95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6049"/>
                <a:stretch/>
              </p:blipFill>
              <p:spPr>
                <a:xfrm>
                  <a:off x="2373703" y="816159"/>
                  <a:ext cx="3493697" cy="2461772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xmlns="" id="{7DDB033D-A938-47A6-8E7A-6E96F07FB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7087"/>
                <a:stretch/>
              </p:blipFill>
              <p:spPr>
                <a:xfrm>
                  <a:off x="5618358" y="877789"/>
                  <a:ext cx="3448450" cy="2403028"/>
                </a:xfrm>
                <a:prstGeom prst="rect">
                  <a:avLst/>
                </a:prstGeom>
              </p:spPr>
            </p:pic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16345BDA-FD2B-45D3-873C-F889AE5CE4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9993" b="2066"/>
              <a:stretch/>
            </p:blipFill>
            <p:spPr>
              <a:xfrm>
                <a:off x="2396106" y="3625165"/>
                <a:ext cx="3500229" cy="2308570"/>
              </a:xfrm>
              <a:prstGeom prst="rect">
                <a:avLst/>
              </a:prstGeom>
            </p:spPr>
          </p:pic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xmlns="" id="{B0DEDBAC-461B-49F6-8A3C-FDFDEEA77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873" b="1689"/>
            <a:stretch/>
          </p:blipFill>
          <p:spPr>
            <a:xfrm>
              <a:off x="5600723" y="3626123"/>
              <a:ext cx="3480524" cy="2308571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1904C54A-E4D7-4EB3-B397-70A8DF237C3C}"/>
              </a:ext>
            </a:extLst>
          </p:cNvPr>
          <p:cNvGrpSpPr/>
          <p:nvPr/>
        </p:nvGrpSpPr>
        <p:grpSpPr>
          <a:xfrm>
            <a:off x="2434881" y="279271"/>
            <a:ext cx="6709119" cy="5666834"/>
            <a:chOff x="2338713" y="283828"/>
            <a:chExt cx="6709119" cy="566683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6AF0C171-416F-469E-A2A1-4485E3432E96}"/>
                </a:ext>
              </a:extLst>
            </p:cNvPr>
            <p:cNvSpPr txBox="1"/>
            <p:nvPr/>
          </p:nvSpPr>
          <p:spPr>
            <a:xfrm>
              <a:off x="2435815" y="283828"/>
              <a:ext cx="1916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Adam</a:t>
              </a:r>
              <a:r>
                <a:rPr lang="zh-CN" alt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：</a:t>
              </a:r>
              <a:endParaRPr lang="en-US" sz="28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xmlns="" id="{3855EEE3-9DD3-40CB-9389-C7BEC2877F05}"/>
                </a:ext>
              </a:extLst>
            </p:cNvPr>
            <p:cNvGrpSpPr/>
            <p:nvPr/>
          </p:nvGrpSpPr>
          <p:grpSpPr>
            <a:xfrm>
              <a:off x="2338713" y="829860"/>
              <a:ext cx="6709119" cy="5120802"/>
              <a:chOff x="2338713" y="829860"/>
              <a:chExt cx="6709119" cy="5120802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xmlns="" id="{804595F7-8E99-4861-BA2E-4A167D35A6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644"/>
              <a:stretch/>
            </p:blipFill>
            <p:spPr>
              <a:xfrm>
                <a:off x="2361671" y="888691"/>
                <a:ext cx="3478614" cy="2383428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xmlns="" id="{9994FDA2-EEBF-46A8-A3F9-AE5264939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7302"/>
              <a:stretch/>
            </p:blipFill>
            <p:spPr>
              <a:xfrm>
                <a:off x="5514158" y="829860"/>
                <a:ext cx="3524529" cy="2450373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xmlns="" id="{A55544A9-890F-4EDE-9B3F-F6A241FA9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10908"/>
              <a:stretch/>
            </p:blipFill>
            <p:spPr>
              <a:xfrm>
                <a:off x="2338713" y="3595616"/>
                <a:ext cx="3524529" cy="2355046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xmlns="" id="{3074A6DE-B1AA-420F-A2B2-A883CB023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10695" b="1099"/>
              <a:stretch/>
            </p:blipFill>
            <p:spPr>
              <a:xfrm>
                <a:off x="5522384" y="3603729"/>
                <a:ext cx="3525448" cy="2332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xmlns="" val="205785494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839875-092E-40A8-8E3F-D5573B75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8581EB-88A3-4C9B-B640-0B808BBF1B24}"/>
              </a:ext>
            </a:extLst>
          </p:cNvPr>
          <p:cNvSpPr/>
          <p:nvPr/>
        </p:nvSpPr>
        <p:spPr>
          <a:xfrm>
            <a:off x="0" y="0"/>
            <a:ext cx="2250831" cy="6355843"/>
          </a:xfrm>
          <a:prstGeom prst="rect">
            <a:avLst/>
          </a:prstGeom>
          <a:solidFill>
            <a:srgbClr val="5B3C8C">
              <a:alpha val="77000"/>
            </a:srgbClr>
          </a:solidFill>
          <a:ln>
            <a:solidFill>
              <a:srgbClr val="5B3C8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8747DC-81D9-4FFB-A635-65326E0A19C4}"/>
              </a:ext>
            </a:extLst>
          </p:cNvPr>
          <p:cNvSpPr txBox="1"/>
          <p:nvPr/>
        </p:nvSpPr>
        <p:spPr>
          <a:xfrm>
            <a:off x="105312" y="2395287"/>
            <a:ext cx="196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altLang="zh-CN" sz="3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ifar</a:t>
            </a:r>
            <a:r>
              <a:rPr lang="en-US" sz="3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  <a:endParaRPr lang="en-US" sz="3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98264A5-FF3D-4580-828B-3F250FEDFD8C}"/>
              </a:ext>
            </a:extLst>
          </p:cNvPr>
          <p:cNvGrpSpPr/>
          <p:nvPr/>
        </p:nvGrpSpPr>
        <p:grpSpPr>
          <a:xfrm>
            <a:off x="2275237" y="219147"/>
            <a:ext cx="6879723" cy="5855487"/>
            <a:chOff x="2264277" y="208826"/>
            <a:chExt cx="6879723" cy="58554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E058056-61F9-4462-BA93-069EF3ECA1A0}"/>
                </a:ext>
              </a:extLst>
            </p:cNvPr>
            <p:cNvSpPr txBox="1"/>
            <p:nvPr/>
          </p:nvSpPr>
          <p:spPr>
            <a:xfrm>
              <a:off x="2515783" y="208826"/>
              <a:ext cx="1916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SGD</a:t>
              </a:r>
              <a:r>
                <a:rPr lang="zh-CN" alt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：</a:t>
              </a:r>
              <a:endParaRPr lang="en-US" sz="28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9A1A77D-2959-4659-8AEE-53942156F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44" t="10409" r="8721"/>
            <a:stretch/>
          </p:blipFill>
          <p:spPr>
            <a:xfrm>
              <a:off x="2349726" y="3562743"/>
              <a:ext cx="3486888" cy="24723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F0336E14-1819-4A0E-BBCA-49781274D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4" t="11595"/>
            <a:stretch/>
          </p:blipFill>
          <p:spPr>
            <a:xfrm>
              <a:off x="2264277" y="732046"/>
              <a:ext cx="3841734" cy="26115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2452454F-7CD5-490A-B448-74617C03F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05" t="11534" r="7756"/>
            <a:stretch/>
          </p:blipFill>
          <p:spPr>
            <a:xfrm>
              <a:off x="5766995" y="762052"/>
              <a:ext cx="3377005" cy="25108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23E511C2-6872-41D1-A354-376088F45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28" t="10238" r="8318"/>
            <a:stretch/>
          </p:blipFill>
          <p:spPr>
            <a:xfrm>
              <a:off x="5799650" y="3584613"/>
              <a:ext cx="3269174" cy="24797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427B681-1054-44BB-997E-07463FE4367C}"/>
              </a:ext>
            </a:extLst>
          </p:cNvPr>
          <p:cNvGrpSpPr/>
          <p:nvPr/>
        </p:nvGrpSpPr>
        <p:grpSpPr>
          <a:xfrm>
            <a:off x="2347087" y="208826"/>
            <a:ext cx="6836873" cy="5892489"/>
            <a:chOff x="2347087" y="208826"/>
            <a:chExt cx="6836873" cy="58924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5013F67-62A3-4E7F-BD70-FB87FE95C624}"/>
                </a:ext>
              </a:extLst>
            </p:cNvPr>
            <p:cNvSpPr txBox="1"/>
            <p:nvPr/>
          </p:nvSpPr>
          <p:spPr>
            <a:xfrm>
              <a:off x="2504934" y="208826"/>
              <a:ext cx="1916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RMSprop</a:t>
              </a:r>
              <a:r>
                <a:rPr lang="zh-CN" alt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：</a:t>
              </a:r>
              <a:endParaRPr lang="en-US" sz="28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C5D3995D-6FD2-47D9-8593-8006EA06D095}"/>
                </a:ext>
              </a:extLst>
            </p:cNvPr>
            <p:cNvGrpSpPr/>
            <p:nvPr/>
          </p:nvGrpSpPr>
          <p:grpSpPr>
            <a:xfrm>
              <a:off x="2347087" y="730991"/>
              <a:ext cx="6836873" cy="5370324"/>
              <a:chOff x="2347087" y="730991"/>
              <a:chExt cx="6836873" cy="5370324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5365D1D5-46F6-4D63-B647-A8A09A50F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01" t="10848" r="8569" b="1885"/>
              <a:stretch/>
            </p:blipFill>
            <p:spPr>
              <a:xfrm>
                <a:off x="2347087" y="732046"/>
                <a:ext cx="3438715" cy="252507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B760F10A-D3E3-443C-848E-1E0A5B1E9F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779" t="10722" r="9132"/>
              <a:stretch/>
            </p:blipFill>
            <p:spPr>
              <a:xfrm>
                <a:off x="2407421" y="3598019"/>
                <a:ext cx="3293333" cy="250329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xmlns="" id="{B2931A11-8150-4E92-981D-35100B11F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668" t="10858" r="8641"/>
              <a:stretch/>
            </p:blipFill>
            <p:spPr>
              <a:xfrm>
                <a:off x="5785802" y="730991"/>
                <a:ext cx="3398158" cy="256158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8DDE70BB-FA4E-422A-AFF2-A6F959652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187" t="10780" r="8112"/>
              <a:stretch/>
            </p:blipFill>
            <p:spPr>
              <a:xfrm>
                <a:off x="5880537" y="3631691"/>
                <a:ext cx="3188287" cy="2432622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2852773C-5573-4DC3-B542-43CB3900364F}"/>
              </a:ext>
            </a:extLst>
          </p:cNvPr>
          <p:cNvGrpSpPr/>
          <p:nvPr/>
        </p:nvGrpSpPr>
        <p:grpSpPr>
          <a:xfrm>
            <a:off x="2346593" y="219147"/>
            <a:ext cx="6775352" cy="5881035"/>
            <a:chOff x="2346593" y="219147"/>
            <a:chExt cx="6775352" cy="588103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5D64A859-592D-45E9-82AA-3844C585FB4E}"/>
                </a:ext>
              </a:extLst>
            </p:cNvPr>
            <p:cNvSpPr txBox="1"/>
            <p:nvPr/>
          </p:nvSpPr>
          <p:spPr>
            <a:xfrm>
              <a:off x="2504934" y="219147"/>
              <a:ext cx="1916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Adam</a:t>
              </a:r>
              <a:r>
                <a:rPr lang="zh-CN" alt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：</a:t>
              </a:r>
              <a:endParaRPr lang="en-US" sz="28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9A23759A-BCCA-4A77-B6F5-91BAAA9BD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13" t="11499" r="8782"/>
            <a:stretch/>
          </p:blipFill>
          <p:spPr>
            <a:xfrm>
              <a:off x="2346593" y="748892"/>
              <a:ext cx="3428280" cy="256531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B62D1F31-EC94-47E3-A010-218300D43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44" t="10780" r="8982"/>
            <a:stretch/>
          </p:blipFill>
          <p:spPr>
            <a:xfrm>
              <a:off x="5744940" y="732046"/>
              <a:ext cx="3377005" cy="259728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CAB76397-F4E0-44F5-B75C-22F035445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832" t="10215" r="8671"/>
            <a:stretch/>
          </p:blipFill>
          <p:spPr>
            <a:xfrm>
              <a:off x="2435893" y="3567832"/>
              <a:ext cx="3328067" cy="25323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AB35FBED-63F1-4B8F-B6BC-A53C30A1E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526" t="11143" r="8950"/>
            <a:stretch/>
          </p:blipFill>
          <p:spPr>
            <a:xfrm>
              <a:off x="5869577" y="3621987"/>
              <a:ext cx="3188287" cy="2455687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6B9DD28-603D-4D00-A35C-424720FE195D}"/>
              </a:ext>
            </a:extLst>
          </p:cNvPr>
          <p:cNvSpPr/>
          <p:nvPr/>
        </p:nvSpPr>
        <p:spPr>
          <a:xfrm>
            <a:off x="2744075" y="5854995"/>
            <a:ext cx="2828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Generator’s loss function on train dataset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CB37969-8645-4095-A01D-F632CEF01968}"/>
              </a:ext>
            </a:extLst>
          </p:cNvPr>
          <p:cNvSpPr/>
          <p:nvPr/>
        </p:nvSpPr>
        <p:spPr>
          <a:xfrm>
            <a:off x="2671298" y="3185848"/>
            <a:ext cx="290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Discriminator’s loss function on dev dataset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0CDD41F-6393-46B5-886B-8C7FE19F82A0}"/>
              </a:ext>
            </a:extLst>
          </p:cNvPr>
          <p:cNvSpPr/>
          <p:nvPr/>
        </p:nvSpPr>
        <p:spPr>
          <a:xfrm>
            <a:off x="5935510" y="3198167"/>
            <a:ext cx="2974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Discriminator’s loss function on train dataset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61B565B-B336-4920-8237-FBA4445EAB90}"/>
              </a:ext>
            </a:extLst>
          </p:cNvPr>
          <p:cNvSpPr/>
          <p:nvPr/>
        </p:nvSpPr>
        <p:spPr>
          <a:xfrm>
            <a:off x="6214910" y="5854994"/>
            <a:ext cx="2460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Wasserstein distance on train dataset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396001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12DDA8-EC2C-4BD7-937D-3F0893C5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D49B521-479D-4BDA-8EF5-843B1B5921FB}"/>
              </a:ext>
            </a:extLst>
          </p:cNvPr>
          <p:cNvSpPr/>
          <p:nvPr/>
        </p:nvSpPr>
        <p:spPr>
          <a:xfrm>
            <a:off x="0" y="1"/>
            <a:ext cx="9144000" cy="1412240"/>
          </a:xfrm>
          <a:prstGeom prst="rect">
            <a:avLst/>
          </a:prstGeom>
          <a:solidFill>
            <a:srgbClr val="5B3C8C">
              <a:alpha val="77000"/>
            </a:srgbClr>
          </a:solidFill>
          <a:ln>
            <a:solidFill>
              <a:srgbClr val="5B3C8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21751C2-8981-460F-84D8-A548B39F007B}"/>
              </a:ext>
            </a:extLst>
          </p:cNvPr>
          <p:cNvSpPr txBox="1"/>
          <p:nvPr/>
        </p:nvSpPr>
        <p:spPr>
          <a:xfrm>
            <a:off x="2002706" y="382955"/>
            <a:ext cx="513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Generated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6637B4-B468-4D09-95BD-698A26F54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6" y="2790190"/>
            <a:ext cx="8806567" cy="20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57236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265960-330F-4A88-A33F-86E60B84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B0FC464-0A57-4926-8428-9EB691CDB7F0}"/>
              </a:ext>
            </a:extLst>
          </p:cNvPr>
          <p:cNvSpPr/>
          <p:nvPr/>
        </p:nvSpPr>
        <p:spPr>
          <a:xfrm>
            <a:off x="623049" y="421343"/>
            <a:ext cx="3563470" cy="1187823"/>
          </a:xfrm>
          <a:prstGeom prst="rect">
            <a:avLst/>
          </a:prstGeom>
          <a:ln w="349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654E529-BB3C-42CE-9BEC-4D3AD1DADB2C}"/>
              </a:ext>
            </a:extLst>
          </p:cNvPr>
          <p:cNvSpPr txBox="1"/>
          <p:nvPr/>
        </p:nvSpPr>
        <p:spPr>
          <a:xfrm>
            <a:off x="663389" y="404285"/>
            <a:ext cx="3706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latin typeface="Arial Nova" panose="020B05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3600" spc="300" dirty="0">
                <a:latin typeface="Arial Nova" panose="020B0504020202020204" pitchFamily="34" charset="0"/>
                <a:cs typeface="Arial" panose="020B0604020202020204" pitchFamily="34" charset="0"/>
              </a:rPr>
              <a:t>onclusion</a:t>
            </a:r>
            <a:endParaRPr lang="en-US" sz="3600" spc="3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42BFDF-0355-43A8-80D3-634B7874A13C}"/>
              </a:ext>
            </a:extLst>
          </p:cNvPr>
          <p:cNvSpPr txBox="1"/>
          <p:nvPr/>
        </p:nvSpPr>
        <p:spPr>
          <a:xfrm>
            <a:off x="1344705" y="946650"/>
            <a:ext cx="2528047" cy="62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process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Optimization methods</a:t>
            </a: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CC26CE2-8CE2-48EE-BA2B-D9ACE7771B30}"/>
              </a:ext>
            </a:extLst>
          </p:cNvPr>
          <p:cNvSpPr/>
          <p:nvPr/>
        </p:nvSpPr>
        <p:spPr>
          <a:xfrm>
            <a:off x="623049" y="1999129"/>
            <a:ext cx="7839633" cy="4016189"/>
          </a:xfrm>
          <a:prstGeom prst="rect">
            <a:avLst/>
          </a:prstGeom>
          <a:solidFill>
            <a:srgbClr val="5B3C8C">
              <a:alpha val="60000"/>
            </a:srgbClr>
          </a:solidFill>
          <a:ln>
            <a:solidFill>
              <a:srgbClr val="5B3C8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5D71BF-F9A4-489E-B31B-BE9AE46D4767}"/>
              </a:ext>
            </a:extLst>
          </p:cNvPr>
          <p:cNvSpPr txBox="1"/>
          <p:nvPr/>
        </p:nvSpPr>
        <p:spPr>
          <a:xfrm>
            <a:off x="912159" y="2160425"/>
            <a:ext cx="72614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The whole </a:t>
            </a:r>
            <a:r>
              <a:rPr lang="en-US" sz="2400" b="1" i="1" dirty="0">
                <a:solidFill>
                  <a:schemeClr val="bg1"/>
                </a:solidFill>
              </a:rPr>
              <a:t>training process </a:t>
            </a:r>
            <a:r>
              <a:rPr lang="en-US" sz="2400" dirty="0">
                <a:solidFill>
                  <a:schemeClr val="bg1"/>
                </a:solidFill>
              </a:rPr>
              <a:t>shows: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training process is </a:t>
            </a:r>
            <a:r>
              <a:rPr lang="en-US" sz="2400" b="1" dirty="0">
                <a:solidFill>
                  <a:srgbClr val="FFFF00"/>
                </a:solidFill>
              </a:rPr>
              <a:t>stable with all optimizers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WGAN-</a:t>
            </a:r>
            <a:r>
              <a:rPr lang="en-US" sz="2400" dirty="0" err="1">
                <a:solidFill>
                  <a:schemeClr val="bg1"/>
                </a:solidFill>
              </a:rPr>
              <a:t>gp</a:t>
            </a:r>
            <a:r>
              <a:rPr lang="en-US" sz="2400" dirty="0">
                <a:solidFill>
                  <a:schemeClr val="bg1"/>
                </a:solidFill>
              </a:rPr>
              <a:t> model could </a:t>
            </a:r>
            <a:r>
              <a:rPr lang="en-US" sz="2400" b="1" dirty="0">
                <a:solidFill>
                  <a:srgbClr val="FFFF00"/>
                </a:solidFill>
              </a:rPr>
              <a:t>generate images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that is similar to the real pictures </a:t>
            </a:r>
            <a:r>
              <a:rPr lang="en-US" sz="2400" b="1" dirty="0">
                <a:solidFill>
                  <a:srgbClr val="FFFF00"/>
                </a:solidFill>
              </a:rPr>
              <a:t>with no mode collapse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E37651-5845-4AB4-8DD5-280FD5472CB9}"/>
              </a:ext>
            </a:extLst>
          </p:cNvPr>
          <p:cNvSpPr txBox="1"/>
          <p:nvPr/>
        </p:nvSpPr>
        <p:spPr>
          <a:xfrm>
            <a:off x="912159" y="4007223"/>
            <a:ext cx="7261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400" dirty="0">
                <a:solidFill>
                  <a:schemeClr val="bg1"/>
                </a:solidFill>
              </a:rPr>
              <a:t>Conclusions about the </a:t>
            </a:r>
            <a:r>
              <a:rPr lang="en-US" sz="2400" b="1" i="1" dirty="0">
                <a:solidFill>
                  <a:schemeClr val="bg1"/>
                </a:solidFill>
              </a:rPr>
              <a:t>optimizers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of the optimizers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FF00"/>
                </a:solidFill>
              </a:rPr>
              <a:t>RMSprop</a:t>
            </a:r>
            <a:r>
              <a:rPr lang="en-US" sz="2400" b="1" dirty="0">
                <a:solidFill>
                  <a:srgbClr val="FFFF00"/>
                </a:solidFill>
              </a:rPr>
              <a:t> algorithm </a:t>
            </a:r>
            <a:r>
              <a:rPr lang="en-US" sz="2400" dirty="0">
                <a:solidFill>
                  <a:schemeClr val="bg1"/>
                </a:solidFill>
              </a:rPr>
              <a:t>is the best choice for training WGAN-</a:t>
            </a:r>
            <a:r>
              <a:rPr lang="en-US" sz="2400" dirty="0" err="1">
                <a:solidFill>
                  <a:schemeClr val="bg1"/>
                </a:solidFill>
              </a:rPr>
              <a:t>gp</a:t>
            </a:r>
            <a:r>
              <a:rPr lang="en-US" sz="2400" dirty="0">
                <a:solidFill>
                  <a:schemeClr val="bg1"/>
                </a:solidFill>
              </a:rPr>
              <a:t> model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608349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EC3F1E-FA1B-44FF-89E0-F0623BFC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D6BEAB3E-DC4B-40F4-8990-085B90A69692}"/>
              </a:ext>
            </a:extLst>
          </p:cNvPr>
          <p:cNvSpPr/>
          <p:nvPr/>
        </p:nvSpPr>
        <p:spPr>
          <a:xfrm rot="650255">
            <a:off x="6253665" y="-593830"/>
            <a:ext cx="2286929" cy="7229655"/>
          </a:xfrm>
          <a:custGeom>
            <a:avLst/>
            <a:gdLst>
              <a:gd name="connsiteX0" fmla="*/ 0 w 2286929"/>
              <a:gd name="connsiteY0" fmla="*/ 0 h 7229655"/>
              <a:gd name="connsiteX1" fmla="*/ 2286929 w 2286929"/>
              <a:gd name="connsiteY1" fmla="*/ 0 h 7229655"/>
              <a:gd name="connsiteX2" fmla="*/ 2286929 w 2286929"/>
              <a:gd name="connsiteY2" fmla="*/ 6791845 h 7229655"/>
              <a:gd name="connsiteX3" fmla="*/ 0 w 2286929"/>
              <a:gd name="connsiteY3" fmla="*/ 7229655 h 722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929" h="7229655">
                <a:moveTo>
                  <a:pt x="0" y="0"/>
                </a:moveTo>
                <a:lnTo>
                  <a:pt x="2286929" y="0"/>
                </a:lnTo>
                <a:lnTo>
                  <a:pt x="2286929" y="6791845"/>
                </a:lnTo>
                <a:lnTo>
                  <a:pt x="0" y="7229655"/>
                </a:lnTo>
                <a:close/>
              </a:path>
            </a:pathLst>
          </a:custGeom>
          <a:solidFill>
            <a:srgbClr val="5B3C8C"/>
          </a:solidFill>
          <a:ln>
            <a:solidFill>
              <a:srgbClr val="5B3C8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040C80E-A32C-4A2A-AB70-CCB31978945B}"/>
              </a:ext>
            </a:extLst>
          </p:cNvPr>
          <p:cNvGrpSpPr/>
          <p:nvPr/>
        </p:nvGrpSpPr>
        <p:grpSpPr>
          <a:xfrm>
            <a:off x="345440" y="802640"/>
            <a:ext cx="6278880" cy="274320"/>
            <a:chOff x="345440" y="802640"/>
            <a:chExt cx="6278880" cy="274320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xmlns="" id="{21D3FB97-E771-4A99-A5F7-6378DCE6EE4F}"/>
                </a:ext>
              </a:extLst>
            </p:cNvPr>
            <p:cNvSpPr/>
            <p:nvPr/>
          </p:nvSpPr>
          <p:spPr>
            <a:xfrm rot="16919637">
              <a:off x="6350000" y="802640"/>
              <a:ext cx="274320" cy="274320"/>
            </a:xfrm>
            <a:prstGeom prst="triangle">
              <a:avLst>
                <a:gd name="adj" fmla="val 32330"/>
              </a:avLst>
            </a:prstGeom>
            <a:solidFill>
              <a:srgbClr val="5B3C8C"/>
            </a:solidFill>
            <a:ln>
              <a:solidFill>
                <a:srgbClr val="5B3C8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3DC8D05B-6448-47B0-9A3D-A5B8D823C2FB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>
              <a:off x="345440" y="958711"/>
              <a:ext cx="5997481" cy="0"/>
            </a:xfrm>
            <a:prstGeom prst="line">
              <a:avLst/>
            </a:prstGeom>
            <a:ln w="22225" cap="flat" cmpd="sng" algn="ctr">
              <a:solidFill>
                <a:srgbClr val="5B3C8C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xmlns="" id="{143FB414-A802-4AE3-A687-6EAC71624616}"/>
              </a:ext>
            </a:extLst>
          </p:cNvPr>
          <p:cNvSpPr/>
          <p:nvPr/>
        </p:nvSpPr>
        <p:spPr>
          <a:xfrm rot="16919637">
            <a:off x="5637923" y="3310210"/>
            <a:ext cx="485762" cy="482436"/>
          </a:xfrm>
          <a:prstGeom prst="triangle">
            <a:avLst>
              <a:gd name="adj" fmla="val 32330"/>
            </a:avLst>
          </a:prstGeom>
          <a:solidFill>
            <a:srgbClr val="5B3C8C"/>
          </a:solidFill>
          <a:ln>
            <a:solidFill>
              <a:srgbClr val="5B3C8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D49E7EF-FC14-4502-BD53-65F3F86C073B}"/>
              </a:ext>
            </a:extLst>
          </p:cNvPr>
          <p:cNvCxnSpPr>
            <a:cxnSpLocks/>
          </p:cNvCxnSpPr>
          <p:nvPr/>
        </p:nvCxnSpPr>
        <p:spPr>
          <a:xfrm>
            <a:off x="294640" y="3590151"/>
            <a:ext cx="5339080" cy="0"/>
          </a:xfrm>
          <a:prstGeom prst="line">
            <a:avLst/>
          </a:prstGeom>
          <a:ln w="22225" cap="flat" cmpd="sng" algn="ctr">
            <a:solidFill>
              <a:srgbClr val="5B3C8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9A69A9C-EBEB-4B85-BA28-4309631A9D32}"/>
              </a:ext>
            </a:extLst>
          </p:cNvPr>
          <p:cNvGrpSpPr/>
          <p:nvPr/>
        </p:nvGrpSpPr>
        <p:grpSpPr>
          <a:xfrm>
            <a:off x="294640" y="641403"/>
            <a:ext cx="1189736" cy="369332"/>
            <a:chOff x="294640" y="637593"/>
            <a:chExt cx="1189736" cy="3693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5E85FDA8-1605-46AD-9588-DF86ED1E30AF}"/>
                </a:ext>
              </a:extLst>
            </p:cNvPr>
            <p:cNvSpPr/>
            <p:nvPr/>
          </p:nvSpPr>
          <p:spPr>
            <a:xfrm>
              <a:off x="294640" y="667518"/>
              <a:ext cx="1189736" cy="297290"/>
            </a:xfrm>
            <a:prstGeom prst="rect">
              <a:avLst/>
            </a:prstGeom>
            <a:solidFill>
              <a:srgbClr val="5B3C8C"/>
            </a:solidFill>
            <a:ln>
              <a:solidFill>
                <a:srgbClr val="5B3C8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172C4AB-151B-4A5E-9201-12B18FFFC2EB}"/>
                </a:ext>
              </a:extLst>
            </p:cNvPr>
            <p:cNvSpPr txBox="1"/>
            <p:nvPr/>
          </p:nvSpPr>
          <p:spPr>
            <a:xfrm>
              <a:off x="394208" y="637593"/>
              <a:ext cx="1044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Review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E6C012B6-2BD8-430E-8E8B-8243A846F14B}"/>
              </a:ext>
            </a:extLst>
          </p:cNvPr>
          <p:cNvGrpSpPr/>
          <p:nvPr/>
        </p:nvGrpSpPr>
        <p:grpSpPr>
          <a:xfrm>
            <a:off x="294640" y="3281303"/>
            <a:ext cx="1743635" cy="369332"/>
            <a:chOff x="294640" y="3184783"/>
            <a:chExt cx="1743635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9BA9C55-8F8E-4ACB-9C63-826BF568369B}"/>
                </a:ext>
              </a:extLst>
            </p:cNvPr>
            <p:cNvSpPr/>
            <p:nvPr/>
          </p:nvSpPr>
          <p:spPr>
            <a:xfrm>
              <a:off x="294640" y="3214708"/>
              <a:ext cx="1743635" cy="297290"/>
            </a:xfrm>
            <a:prstGeom prst="rect">
              <a:avLst/>
            </a:prstGeom>
            <a:solidFill>
              <a:srgbClr val="5B3C8C"/>
            </a:solidFill>
            <a:ln>
              <a:solidFill>
                <a:srgbClr val="5B3C8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3E98D32F-CAB9-43E4-AC4A-0019FC10B826}"/>
                </a:ext>
              </a:extLst>
            </p:cNvPr>
            <p:cNvSpPr txBox="1"/>
            <p:nvPr/>
          </p:nvSpPr>
          <p:spPr>
            <a:xfrm>
              <a:off x="394207" y="3184783"/>
              <a:ext cx="1569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Future work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3441CC0E-1B75-4981-8D12-0AE1CD73D8B9}"/>
              </a:ext>
            </a:extLst>
          </p:cNvPr>
          <p:cNvCxnSpPr/>
          <p:nvPr/>
        </p:nvCxnSpPr>
        <p:spPr>
          <a:xfrm>
            <a:off x="6344920" y="2413000"/>
            <a:ext cx="2306320" cy="5588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0BE305A-132C-4774-8ED6-D13F1E0F53EE}"/>
              </a:ext>
            </a:extLst>
          </p:cNvPr>
          <p:cNvSpPr txBox="1"/>
          <p:nvPr/>
        </p:nvSpPr>
        <p:spPr>
          <a:xfrm>
            <a:off x="7016496" y="527249"/>
            <a:ext cx="167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7DF411F-732D-46DF-9BC8-F5F8B6CB7247}"/>
              </a:ext>
            </a:extLst>
          </p:cNvPr>
          <p:cNvSpPr txBox="1"/>
          <p:nvPr/>
        </p:nvSpPr>
        <p:spPr>
          <a:xfrm>
            <a:off x="7225338" y="1044482"/>
            <a:ext cx="139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FC71DD7-225D-4F9D-AEBD-245B53956CE6}"/>
              </a:ext>
            </a:extLst>
          </p:cNvPr>
          <p:cNvSpPr txBox="1"/>
          <p:nvPr/>
        </p:nvSpPr>
        <p:spPr>
          <a:xfrm>
            <a:off x="6553200" y="1560809"/>
            <a:ext cx="236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99A4494-1B53-4F88-805A-4CDB6CC2BE91}"/>
              </a:ext>
            </a:extLst>
          </p:cNvPr>
          <p:cNvSpPr txBox="1"/>
          <p:nvPr/>
        </p:nvSpPr>
        <p:spPr>
          <a:xfrm>
            <a:off x="481378" y="3813683"/>
            <a:ext cx="4817062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Trying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optimizers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comparing their performance;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Implementing experiments on more datasets in real world.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7B3A50D-6702-4D53-8988-6A4010CED981}"/>
              </a:ext>
            </a:extLst>
          </p:cNvPr>
          <p:cNvSpPr txBox="1"/>
          <p:nvPr/>
        </p:nvSpPr>
        <p:spPr>
          <a:xfrm>
            <a:off x="481378" y="1005655"/>
            <a:ext cx="5666899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Completing all of our objectives;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Handling the process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neural network;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Being familiar with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packages;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Comparing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of different optimizers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real project.</a:t>
            </a:r>
          </a:p>
        </p:txBody>
      </p:sp>
    </p:spTree>
    <p:extLst>
      <p:ext uri="{BB962C8B-B14F-4D97-AF65-F5344CB8AC3E}">
        <p14:creationId xmlns:p14="http://schemas.microsoft.com/office/powerpoint/2010/main" xmlns="" val="41174895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r>
              <a:rPr lang="en-US" altLang="zh-CN" sz="5400" dirty="0">
                <a:latin typeface="Aharoni" panose="02010803020104030203" pitchFamily="2" charset="-79"/>
                <a:cs typeface="Aharoni" panose="02010803020104030203" pitchFamily="2" charset="-79"/>
              </a:rPr>
              <a:t>hank you</a:t>
            </a:r>
            <a:r>
              <a:rPr lang="zh-CN" alt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！</a:t>
            </a:r>
            <a:endParaRPr 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3155564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6F3A8AE-A65B-4A65-A105-001B5700F30B}"/>
              </a:ext>
            </a:extLst>
          </p:cNvPr>
          <p:cNvSpPr txBox="1"/>
          <p:nvPr/>
        </p:nvSpPr>
        <p:spPr>
          <a:xfrm>
            <a:off x="1219199" y="1867619"/>
            <a:ext cx="2976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latin typeface="Arial Nova" panose="020B0504020202020204" pitchFamily="34" charset="0"/>
                <a:cs typeface="Arial" panose="020B0604020202020204" pitchFamily="34" charset="0"/>
              </a:rPr>
              <a:t>contents</a:t>
            </a:r>
            <a:endParaRPr lang="en-US" sz="4000" spc="3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805F253-DA7C-4C61-9922-EBD7D408B113}"/>
              </a:ext>
            </a:extLst>
          </p:cNvPr>
          <p:cNvGrpSpPr/>
          <p:nvPr/>
        </p:nvGrpSpPr>
        <p:grpSpPr>
          <a:xfrm>
            <a:off x="1102660" y="2746158"/>
            <a:ext cx="7189694" cy="95655"/>
            <a:chOff x="878541" y="1450758"/>
            <a:chExt cx="7189694" cy="9565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5F76336-4962-403D-B910-7D05CE75F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541" y="1481347"/>
              <a:ext cx="7189694" cy="65066"/>
            </a:xfrm>
            <a:prstGeom prst="line">
              <a:avLst/>
            </a:prstGeom>
            <a:ln>
              <a:solidFill>
                <a:srgbClr val="5B3C8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33CB477C-28E7-41AA-BB52-389E13DE0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8235" y="1450758"/>
              <a:ext cx="3810000" cy="32900"/>
            </a:xfrm>
            <a:prstGeom prst="line">
              <a:avLst/>
            </a:prstGeom>
            <a:ln>
              <a:solidFill>
                <a:srgbClr val="5B3C8C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0C84038-B776-456B-850F-49DD3F76248C}"/>
              </a:ext>
            </a:extLst>
          </p:cNvPr>
          <p:cNvSpPr txBox="1"/>
          <p:nvPr/>
        </p:nvSpPr>
        <p:spPr>
          <a:xfrm>
            <a:off x="1102660" y="3452351"/>
            <a:ext cx="2949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ova" panose="020B0504020202020204" pitchFamily="34" charset="0"/>
                <a:cs typeface="Aharoni" panose="02010803020104030203" pitchFamily="2" charset="-79"/>
              </a:rPr>
              <a:t>01.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F4A2F2-E78F-4B6E-BDEE-413F93D52F1E}"/>
              </a:ext>
            </a:extLst>
          </p:cNvPr>
          <p:cNvSpPr txBox="1"/>
          <p:nvPr/>
        </p:nvSpPr>
        <p:spPr>
          <a:xfrm>
            <a:off x="1102660" y="3919258"/>
            <a:ext cx="365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ova" panose="020B0504020202020204" pitchFamily="34" charset="0"/>
              </a:rPr>
              <a:t>Introduction, application,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B14C06-F6AB-4147-BEAB-C04BE33E2BAB}"/>
              </a:ext>
            </a:extLst>
          </p:cNvPr>
          <p:cNvSpPr txBox="1"/>
          <p:nvPr/>
        </p:nvSpPr>
        <p:spPr>
          <a:xfrm>
            <a:off x="4719919" y="3452351"/>
            <a:ext cx="2949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ova" panose="020B0504020202020204" pitchFamily="34" charset="0"/>
                <a:cs typeface="Aharoni" panose="02010803020104030203" pitchFamily="2" charset="-79"/>
              </a:rPr>
              <a:t>02. WGAN-</a:t>
            </a:r>
            <a:r>
              <a:rPr lang="en-US" sz="2800" dirty="0" err="1">
                <a:latin typeface="Arial Nova" panose="020B0504020202020204" pitchFamily="34" charset="0"/>
                <a:cs typeface="Aharoni" panose="02010803020104030203" pitchFamily="2" charset="-79"/>
              </a:rPr>
              <a:t>gp</a:t>
            </a:r>
            <a:endParaRPr lang="en-US" sz="2800" dirty="0">
              <a:latin typeface="Arial Nova" panose="020B05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D820863-E8D2-4605-AD63-77F3B28940E4}"/>
              </a:ext>
            </a:extLst>
          </p:cNvPr>
          <p:cNvSpPr txBox="1"/>
          <p:nvPr/>
        </p:nvSpPr>
        <p:spPr>
          <a:xfrm>
            <a:off x="4719919" y="3919258"/>
            <a:ext cx="365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ova" panose="020B0504020202020204" pitchFamily="34" charset="0"/>
              </a:rPr>
              <a:t>Theory, improvement,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D1984E-BF80-4FCC-9893-A9EAC2051E1E}"/>
              </a:ext>
            </a:extLst>
          </p:cNvPr>
          <p:cNvSpPr txBox="1"/>
          <p:nvPr/>
        </p:nvSpPr>
        <p:spPr>
          <a:xfrm>
            <a:off x="1107142" y="4767852"/>
            <a:ext cx="2949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ova" panose="020B0504020202020204" pitchFamily="34" charset="0"/>
                <a:cs typeface="Aharoni" panose="02010803020104030203" pitchFamily="2" charset="-79"/>
              </a:rPr>
              <a:t>03.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427F023-4C12-4065-A957-3DB243558A5B}"/>
              </a:ext>
            </a:extLst>
          </p:cNvPr>
          <p:cNvSpPr txBox="1"/>
          <p:nvPr/>
        </p:nvSpPr>
        <p:spPr>
          <a:xfrm>
            <a:off x="1107142" y="5234759"/>
            <a:ext cx="365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ova" panose="020B0504020202020204" pitchFamily="34" charset="0"/>
              </a:rPr>
              <a:t>Mnist</a:t>
            </a:r>
            <a:r>
              <a:rPr lang="en-US" sz="1600" dirty="0">
                <a:latin typeface="Arial Nova" panose="020B0504020202020204" pitchFamily="34" charset="0"/>
              </a:rPr>
              <a:t>, </a:t>
            </a:r>
            <a:r>
              <a:rPr lang="en-US" sz="1600" dirty="0" err="1">
                <a:latin typeface="Arial Nova" panose="020B0504020202020204" pitchFamily="34" charset="0"/>
              </a:rPr>
              <a:t>Cifar</a:t>
            </a:r>
            <a:r>
              <a:rPr lang="en-US" sz="1600" dirty="0">
                <a:latin typeface="Arial Nova" panose="020B0504020202020204" pitchFamily="34" charset="0"/>
              </a:rPr>
              <a:t>. SGD, </a:t>
            </a:r>
            <a:r>
              <a:rPr lang="en-US" sz="1600" dirty="0" err="1">
                <a:latin typeface="Arial Nova" panose="020B0504020202020204" pitchFamily="34" charset="0"/>
              </a:rPr>
              <a:t>RMSprop</a:t>
            </a:r>
            <a:r>
              <a:rPr lang="en-US" sz="1600" dirty="0">
                <a:latin typeface="Arial Nova" panose="020B0504020202020204" pitchFamily="34" charset="0"/>
              </a:rPr>
              <a:t>, Adam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4D2AE52-19D6-4D24-9DC3-127065530B40}"/>
              </a:ext>
            </a:extLst>
          </p:cNvPr>
          <p:cNvSpPr txBox="1"/>
          <p:nvPr/>
        </p:nvSpPr>
        <p:spPr>
          <a:xfrm>
            <a:off x="4719919" y="4771709"/>
            <a:ext cx="2949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ova" panose="020B0504020202020204" pitchFamily="34" charset="0"/>
                <a:cs typeface="Aharoni" panose="02010803020104030203" pitchFamily="2" charset="-79"/>
              </a:rPr>
              <a:t>04. 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D0DEA51-5BB7-41DA-B945-19C2FA106C6E}"/>
              </a:ext>
            </a:extLst>
          </p:cNvPr>
          <p:cNvSpPr txBox="1"/>
          <p:nvPr/>
        </p:nvSpPr>
        <p:spPr>
          <a:xfrm>
            <a:off x="4719919" y="5238616"/>
            <a:ext cx="365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ova" panose="020B0504020202020204" pitchFamily="34" charset="0"/>
              </a:rPr>
              <a:t>Conclusion, review and future work</a:t>
            </a:r>
          </a:p>
        </p:txBody>
      </p:sp>
    </p:spTree>
    <p:extLst>
      <p:ext uri="{BB962C8B-B14F-4D97-AF65-F5344CB8AC3E}">
        <p14:creationId xmlns:p14="http://schemas.microsoft.com/office/powerpoint/2010/main" xmlns="" val="17000067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BECE742-242C-458C-96FE-F9CD78441117}"/>
              </a:ext>
            </a:extLst>
          </p:cNvPr>
          <p:cNvSpPr/>
          <p:nvPr/>
        </p:nvSpPr>
        <p:spPr>
          <a:xfrm>
            <a:off x="623049" y="421343"/>
            <a:ext cx="3563470" cy="1187823"/>
          </a:xfrm>
          <a:prstGeom prst="rect">
            <a:avLst/>
          </a:prstGeom>
          <a:ln w="349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5E5873-CFA1-4C14-B174-EED915CBA764}"/>
              </a:ext>
            </a:extLst>
          </p:cNvPr>
          <p:cNvSpPr txBox="1"/>
          <p:nvPr/>
        </p:nvSpPr>
        <p:spPr>
          <a:xfrm>
            <a:off x="663389" y="404285"/>
            <a:ext cx="3706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latin typeface="Arial Nova" panose="020B05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3600" spc="300" dirty="0">
                <a:latin typeface="Arial Nova" panose="020B0504020202020204" pitchFamily="34" charset="0"/>
                <a:cs typeface="Arial" panose="020B0604020202020204" pitchFamily="34" charset="0"/>
              </a:rPr>
              <a:t>ntroduction</a:t>
            </a:r>
            <a:endParaRPr lang="en-US" sz="3600" spc="3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2C8C466-B80B-41F0-B721-D3B5D9066E14}"/>
              </a:ext>
            </a:extLst>
          </p:cNvPr>
          <p:cNvSpPr txBox="1"/>
          <p:nvPr/>
        </p:nvSpPr>
        <p:spPr>
          <a:xfrm>
            <a:off x="1344705" y="946650"/>
            <a:ext cx="2528047" cy="62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G</a:t>
            </a:r>
            <a:r>
              <a:rPr lang="en-US" altLang="zh-CN" sz="1600" dirty="0"/>
              <a:t>enerative Model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</a:t>
            </a:r>
            <a:r>
              <a:rPr lang="en-US" altLang="zh-CN" sz="1600" dirty="0"/>
              <a:t>iscriminator Model</a:t>
            </a:r>
            <a:endParaRPr lang="en-US" sz="1600" dirty="0"/>
          </a:p>
        </p:txBody>
      </p:sp>
      <p:pic>
        <p:nvPicPr>
          <p:cNvPr id="18" name="Picture 2" descr="https://pic1.zhimg.com/80/v2-61e1b1a6d1feb23a7d3c52966d11be08_hd.png">
            <a:extLst>
              <a:ext uri="{FF2B5EF4-FFF2-40B4-BE49-F238E27FC236}">
                <a16:creationId xmlns:a16="http://schemas.microsoft.com/office/drawing/2014/main" xmlns="" id="{C87E8CD6-BCB6-4D2C-B05D-42083D0A7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0236" y="1811434"/>
            <a:ext cx="6858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32D02E2-99BF-4272-ABBE-B7719BCFAAEB}"/>
              </a:ext>
            </a:extLst>
          </p:cNvPr>
          <p:cNvSpPr txBox="1"/>
          <p:nvPr/>
        </p:nvSpPr>
        <p:spPr>
          <a:xfrm>
            <a:off x="3195918" y="5734752"/>
            <a:ext cx="313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  Basic GAN Network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xmlns="" id="{070A5F49-2345-4794-BECA-FB6346FB9EE4}"/>
              </a:ext>
            </a:extLst>
          </p:cNvPr>
          <p:cNvGrpSpPr/>
          <p:nvPr/>
        </p:nvGrpSpPr>
        <p:grpSpPr>
          <a:xfrm>
            <a:off x="2951630" y="3088342"/>
            <a:ext cx="3314700" cy="1582270"/>
            <a:chOff x="2951630" y="3088342"/>
            <a:chExt cx="3314700" cy="158227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C0B677D-2011-49BE-8405-9155603811D0}"/>
                </a:ext>
              </a:extLst>
            </p:cNvPr>
            <p:cNvSpPr/>
            <p:nvPr/>
          </p:nvSpPr>
          <p:spPr>
            <a:xfrm>
              <a:off x="5257801" y="3088342"/>
              <a:ext cx="1008529" cy="10085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ED33A7DB-1EC7-42A7-8100-B3A51541F392}"/>
                </a:ext>
              </a:extLst>
            </p:cNvPr>
            <p:cNvSpPr/>
            <p:nvPr/>
          </p:nvSpPr>
          <p:spPr>
            <a:xfrm>
              <a:off x="2951630" y="3662083"/>
              <a:ext cx="1008529" cy="10085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28992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171FCA-97B3-4653-9F81-495E1B18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B923039-D9CE-4A61-BAF3-536A1AEDC01F}"/>
              </a:ext>
            </a:extLst>
          </p:cNvPr>
          <p:cNvSpPr/>
          <p:nvPr/>
        </p:nvSpPr>
        <p:spPr>
          <a:xfrm>
            <a:off x="623048" y="421343"/>
            <a:ext cx="3576917" cy="1187823"/>
          </a:xfrm>
          <a:prstGeom prst="rect">
            <a:avLst/>
          </a:prstGeom>
          <a:ln w="349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9C359D-6C2D-4622-887F-E479DA55A471}"/>
              </a:ext>
            </a:extLst>
          </p:cNvPr>
          <p:cNvSpPr txBox="1"/>
          <p:nvPr/>
        </p:nvSpPr>
        <p:spPr>
          <a:xfrm>
            <a:off x="663389" y="404285"/>
            <a:ext cx="3706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latin typeface="Arial Nova" panose="020B05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DE8BBC-77CA-4CF5-BFAE-CBA0FE39B770}"/>
              </a:ext>
            </a:extLst>
          </p:cNvPr>
          <p:cNvSpPr txBox="1"/>
          <p:nvPr/>
        </p:nvSpPr>
        <p:spPr>
          <a:xfrm>
            <a:off x="1344705" y="946650"/>
            <a:ext cx="2528047" cy="62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Image g</a:t>
            </a:r>
            <a:r>
              <a:rPr lang="en-US" altLang="zh-CN" sz="1600" dirty="0"/>
              <a:t>eneration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classification</a:t>
            </a:r>
          </a:p>
        </p:txBody>
      </p:sp>
      <p:pic>
        <p:nvPicPr>
          <p:cNvPr id="2052" name="Picture 4" descr="ä»¤äººææ¡å«ç»çWasserstein GAN">
            <a:extLst>
              <a:ext uri="{FF2B5EF4-FFF2-40B4-BE49-F238E27FC236}">
                <a16:creationId xmlns:a16="http://schemas.microsoft.com/office/drawing/2014/main" xmlns="" id="{A8FB0951-D427-4C80-8038-33F09F03C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988" y="2233086"/>
            <a:ext cx="4338917" cy="28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8296EE3-0B81-40F1-91F7-E729FE6E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72" y="2265439"/>
            <a:ext cx="3797487" cy="26735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538B30D-7E97-40FA-BFBF-72DEFCB84ECB}"/>
              </a:ext>
            </a:extLst>
          </p:cNvPr>
          <p:cNvGrpSpPr/>
          <p:nvPr/>
        </p:nvGrpSpPr>
        <p:grpSpPr>
          <a:xfrm>
            <a:off x="663388" y="2065804"/>
            <a:ext cx="7862049" cy="3918139"/>
            <a:chOff x="663388" y="2065804"/>
            <a:chExt cx="7862049" cy="39181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4DAE3A89-D352-4D63-BFEA-1D057D047354}"/>
                </a:ext>
              </a:extLst>
            </p:cNvPr>
            <p:cNvGrpSpPr/>
            <p:nvPr/>
          </p:nvGrpSpPr>
          <p:grpSpPr>
            <a:xfrm>
              <a:off x="663388" y="2065804"/>
              <a:ext cx="3303494" cy="3918139"/>
              <a:chOff x="663388" y="2065804"/>
              <a:chExt cx="3303494" cy="391813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629BCCAD-75BD-4CB3-9201-4B5E0E615A3D}"/>
                  </a:ext>
                </a:extLst>
              </p:cNvPr>
              <p:cNvSpPr/>
              <p:nvPr/>
            </p:nvSpPr>
            <p:spPr>
              <a:xfrm rot="5400000">
                <a:off x="-1184745" y="3913937"/>
                <a:ext cx="3918139" cy="221874"/>
              </a:xfrm>
              <a:prstGeom prst="rect">
                <a:avLst/>
              </a:prstGeom>
              <a:solidFill>
                <a:srgbClr val="5B3C8C">
                  <a:alpha val="47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DAF0D258-87CB-44E6-9E26-982FE9B1FEA0}"/>
                  </a:ext>
                </a:extLst>
              </p:cNvPr>
              <p:cNvSpPr txBox="1"/>
              <p:nvPr/>
            </p:nvSpPr>
            <p:spPr>
              <a:xfrm>
                <a:off x="735106" y="5356412"/>
                <a:ext cx="3231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Using GAN to generate images</a:t>
                </a:r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944326B6-046D-4B4E-AFEF-8A470590230A}"/>
                </a:ext>
              </a:extLst>
            </p:cNvPr>
            <p:cNvGrpSpPr/>
            <p:nvPr/>
          </p:nvGrpSpPr>
          <p:grpSpPr>
            <a:xfrm>
              <a:off x="5221943" y="2065804"/>
              <a:ext cx="3303494" cy="3918139"/>
              <a:chOff x="5221943" y="2065804"/>
              <a:chExt cx="3303494" cy="391813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45ECE9BB-898A-4AAF-BAF9-692731ADE262}"/>
                  </a:ext>
                </a:extLst>
              </p:cNvPr>
              <p:cNvSpPr/>
              <p:nvPr/>
            </p:nvSpPr>
            <p:spPr>
              <a:xfrm rot="5400000">
                <a:off x="3373810" y="3913937"/>
                <a:ext cx="3918139" cy="221874"/>
              </a:xfrm>
              <a:prstGeom prst="rect">
                <a:avLst/>
              </a:prstGeom>
              <a:solidFill>
                <a:srgbClr val="5B3C8C">
                  <a:alpha val="47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4207934A-98C5-4764-9EFD-0B9AEB409D40}"/>
                  </a:ext>
                </a:extLst>
              </p:cNvPr>
              <p:cNvSpPr txBox="1"/>
              <p:nvPr/>
            </p:nvSpPr>
            <p:spPr>
              <a:xfrm>
                <a:off x="5293661" y="5356412"/>
                <a:ext cx="3231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Using GAN to match drugs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036049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s://pic4.zhimg.com/80/v2-8715a60c1a8993953f125e03938125d7_hd.jpg">
            <a:extLst>
              <a:ext uri="{FF2B5EF4-FFF2-40B4-BE49-F238E27FC236}">
                <a16:creationId xmlns:a16="http://schemas.microsoft.com/office/drawing/2014/main" xmlns="" id="{3FF497A9-3BED-497D-B2F5-4C959DF3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191" y="1763077"/>
            <a:ext cx="4276165" cy="33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0E1C75-4571-4CE7-85DF-BD2A41C090E7}"/>
              </a:ext>
            </a:extLst>
          </p:cNvPr>
          <p:cNvSpPr/>
          <p:nvPr/>
        </p:nvSpPr>
        <p:spPr>
          <a:xfrm>
            <a:off x="244290" y="309284"/>
            <a:ext cx="3576917" cy="1187823"/>
          </a:xfrm>
          <a:prstGeom prst="rect">
            <a:avLst/>
          </a:prstGeom>
          <a:ln w="349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F69BCF-0F6D-4EE9-B890-E640820B7A78}"/>
              </a:ext>
            </a:extLst>
          </p:cNvPr>
          <p:cNvSpPr txBox="1"/>
          <p:nvPr/>
        </p:nvSpPr>
        <p:spPr>
          <a:xfrm>
            <a:off x="197224" y="292226"/>
            <a:ext cx="3706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200" dirty="0">
                <a:latin typeface="Arial Nova" panose="020B05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3600" spc="200" dirty="0">
                <a:latin typeface="Arial Nova" panose="020B0504020202020204" pitchFamily="34" charset="0"/>
                <a:cs typeface="Arial" panose="020B0604020202020204" pitchFamily="34" charset="0"/>
              </a:rPr>
              <a:t>isadvantages</a:t>
            </a:r>
            <a:endParaRPr lang="en-US" sz="3600" spc="2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E0D603-11FC-4D0B-AF05-474D10EB4FB6}"/>
              </a:ext>
            </a:extLst>
          </p:cNvPr>
          <p:cNvSpPr txBox="1"/>
          <p:nvPr/>
        </p:nvSpPr>
        <p:spPr>
          <a:xfrm>
            <a:off x="605121" y="826300"/>
            <a:ext cx="3106271" cy="62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training instability </a:t>
            </a:r>
          </a:p>
          <a:p>
            <a:pPr marL="342900" indent="-3429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failing to achieve convergence </a:t>
            </a:r>
          </a:p>
        </p:txBody>
      </p:sp>
      <p:pic>
        <p:nvPicPr>
          <p:cNvPr id="1028" name="Picture 4" descr="https://pic4.zhimg.com/80/v2-b85cdb4d79d7618213c320cfb3a6d4bf_hd.jpg">
            <a:extLst>
              <a:ext uri="{FF2B5EF4-FFF2-40B4-BE49-F238E27FC236}">
                <a16:creationId xmlns:a16="http://schemas.microsoft.com/office/drawing/2014/main" xmlns="" id="{93D3A80A-4FD0-41DB-A575-2B31F9570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5788" y="1763077"/>
            <a:ext cx="4223465" cy="33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EAD8D91-0F31-44E1-B02F-B7117FB4966E}"/>
              </a:ext>
            </a:extLst>
          </p:cNvPr>
          <p:cNvGrpSpPr/>
          <p:nvPr/>
        </p:nvGrpSpPr>
        <p:grpSpPr>
          <a:xfrm>
            <a:off x="735107" y="1798641"/>
            <a:ext cx="8453718" cy="4120803"/>
            <a:chOff x="735107" y="1798641"/>
            <a:chExt cx="8453718" cy="41208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8EF56A4A-9804-4C89-B448-76424FF239BF}"/>
                </a:ext>
              </a:extLst>
            </p:cNvPr>
            <p:cNvSpPr/>
            <p:nvPr/>
          </p:nvSpPr>
          <p:spPr>
            <a:xfrm rot="5400000">
              <a:off x="-1214358" y="3748106"/>
              <a:ext cx="4120803" cy="221874"/>
            </a:xfrm>
            <a:prstGeom prst="rect">
              <a:avLst/>
            </a:prstGeom>
            <a:solidFill>
              <a:srgbClr val="5B3C8C">
                <a:alpha val="4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582DBC0-071A-4214-8F0B-5DDC7D2090A3}"/>
                </a:ext>
              </a:extLst>
            </p:cNvPr>
            <p:cNvSpPr txBox="1"/>
            <p:nvPr/>
          </p:nvSpPr>
          <p:spPr>
            <a:xfrm>
              <a:off x="806824" y="5279456"/>
              <a:ext cx="4190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With the training of the discriminator, the    </a:t>
              </a:r>
            </a:p>
            <a:p>
              <a:r>
                <a:rPr lang="en-US" altLang="zh-CN" sz="1600" dirty="0"/>
                <a:t>   gradient of the generator is rapidly attenuated</a:t>
              </a:r>
              <a:endParaRPr lang="en-US" sz="16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AB03F0A2-8EA3-4760-B111-3252510F4FF8}"/>
                </a:ext>
              </a:extLst>
            </p:cNvPr>
            <p:cNvSpPr/>
            <p:nvPr/>
          </p:nvSpPr>
          <p:spPr>
            <a:xfrm rot="5400000">
              <a:off x="3254550" y="3748106"/>
              <a:ext cx="4120803" cy="221874"/>
            </a:xfrm>
            <a:prstGeom prst="rect">
              <a:avLst/>
            </a:prstGeom>
            <a:solidFill>
              <a:srgbClr val="5B3C8C">
                <a:alpha val="4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02B9785-4332-45FE-A3B2-A4DECE67B19C}"/>
                </a:ext>
              </a:extLst>
            </p:cNvPr>
            <p:cNvSpPr txBox="1"/>
            <p:nvPr/>
          </p:nvSpPr>
          <p:spPr>
            <a:xfrm>
              <a:off x="5275733" y="5279456"/>
              <a:ext cx="3913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The gradient of the generator grows rapidly, </a:t>
              </a:r>
            </a:p>
            <a:p>
              <a:r>
                <a:rPr lang="en-US" altLang="zh-CN" sz="1600" dirty="0"/>
                <a:t>   indicating that the gradient is unstable.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53405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17493F-0779-40FA-A284-57F60555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497AFFC-1D6C-4021-A53E-C5E22D29BD9F}"/>
              </a:ext>
            </a:extLst>
          </p:cNvPr>
          <p:cNvSpPr/>
          <p:nvPr/>
        </p:nvSpPr>
        <p:spPr>
          <a:xfrm>
            <a:off x="325876" y="463404"/>
            <a:ext cx="4967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100" dirty="0">
                <a:latin typeface="Arial Nova" panose="020B0504020202020204" pitchFamily="34" charset="0"/>
                <a:cs typeface="Arial" panose="020B0604020202020204" pitchFamily="34" charset="0"/>
              </a:rPr>
              <a:t>Optimization Strategy: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2942841-5D68-4458-B180-780D0BCC604C}"/>
              </a:ext>
            </a:extLst>
          </p:cNvPr>
          <p:cNvSpPr/>
          <p:nvPr/>
        </p:nvSpPr>
        <p:spPr>
          <a:xfrm>
            <a:off x="745985" y="1442941"/>
            <a:ext cx="2070848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 GAN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 GAN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WGAN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E3E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 GAN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DRAGAN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BEGAN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24ECBAF-7ED7-4297-B426-AD2926277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7" t="6743" r="9239" b="5057"/>
          <a:stretch/>
        </p:blipFill>
        <p:spPr>
          <a:xfrm>
            <a:off x="2872103" y="1521862"/>
            <a:ext cx="2218766" cy="2938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6651EA4-2F80-402E-B258-DFC4B5D4C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34" t="14602" r="16996" b="13543"/>
          <a:stretch/>
        </p:blipFill>
        <p:spPr>
          <a:xfrm>
            <a:off x="6110357" y="1182342"/>
            <a:ext cx="2389094" cy="3277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24E76C6-5D99-4954-AAC6-29B141037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196" y="3115235"/>
            <a:ext cx="1947869" cy="2783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9B2C87-A83B-4FA2-A759-DF4F8125D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285" y="2438084"/>
            <a:ext cx="2004696" cy="3237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87F2244-3D38-4031-AE63-EFEA21D99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0871" y="3429000"/>
            <a:ext cx="2103886" cy="264458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A16A28A-384C-4689-831E-DA02D404932A}"/>
              </a:ext>
            </a:extLst>
          </p:cNvPr>
          <p:cNvCxnSpPr/>
          <p:nvPr/>
        </p:nvCxnSpPr>
        <p:spPr>
          <a:xfrm>
            <a:off x="685800" y="1205752"/>
            <a:ext cx="4760374" cy="0"/>
          </a:xfrm>
          <a:prstGeom prst="line">
            <a:avLst/>
          </a:prstGeom>
          <a:ln w="31750">
            <a:solidFill>
              <a:srgbClr val="5B3C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7277FBC-6FB4-4F44-A48F-8EC01ACE5328}"/>
              </a:ext>
            </a:extLst>
          </p:cNvPr>
          <p:cNvCxnSpPr/>
          <p:nvPr/>
        </p:nvCxnSpPr>
        <p:spPr>
          <a:xfrm>
            <a:off x="536739" y="1136627"/>
            <a:ext cx="4760374" cy="0"/>
          </a:xfrm>
          <a:prstGeom prst="line">
            <a:avLst/>
          </a:prstGeom>
          <a:ln w="31750">
            <a:solidFill>
              <a:srgbClr val="5B3C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40EA299-9917-4D6F-9ADE-8DE15FF2E524}"/>
              </a:ext>
            </a:extLst>
          </p:cNvPr>
          <p:cNvSpPr/>
          <p:nvPr/>
        </p:nvSpPr>
        <p:spPr>
          <a:xfrm>
            <a:off x="727157" y="3213623"/>
            <a:ext cx="1671918" cy="5109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03A2C3A5-C36D-4835-8133-F05DAFC104B6}"/>
              </a:ext>
            </a:extLst>
          </p:cNvPr>
          <p:cNvSpPr/>
          <p:nvPr/>
        </p:nvSpPr>
        <p:spPr>
          <a:xfrm>
            <a:off x="762542" y="3113218"/>
            <a:ext cx="1587294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WGAN-</a:t>
            </a:r>
            <a:r>
              <a:rPr lang="en-US" sz="2400" dirty="0" err="1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</a:t>
            </a:r>
            <a:endParaRPr lang="en-US" sz="2400" dirty="0">
              <a:solidFill>
                <a:srgbClr val="3E3E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D539DF5-20A1-4BA8-A3D9-9A4C0D97CE85}"/>
              </a:ext>
            </a:extLst>
          </p:cNvPr>
          <p:cNvGrpSpPr/>
          <p:nvPr/>
        </p:nvGrpSpPr>
        <p:grpSpPr>
          <a:xfrm>
            <a:off x="9448360" y="931438"/>
            <a:ext cx="8581707" cy="5293576"/>
            <a:chOff x="9448360" y="931438"/>
            <a:chExt cx="8581707" cy="529357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FD84C24F-D47C-4DD0-8419-F95017EF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22706" y="1562350"/>
              <a:ext cx="5802863" cy="774258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DA3670F2-95BE-49E2-946F-CDC6A48FE3D6}"/>
                </a:ext>
              </a:extLst>
            </p:cNvPr>
            <p:cNvSpPr/>
            <p:nvPr/>
          </p:nvSpPr>
          <p:spPr>
            <a:xfrm>
              <a:off x="9526480" y="931438"/>
              <a:ext cx="69122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1A1A1A"/>
                  </a:solidFill>
                  <a:latin typeface="-apple-system"/>
                </a:rPr>
                <a:t>Wasserstein Distance(Earth-Mover Distance):</a:t>
              </a:r>
              <a:endParaRPr lang="en-US" sz="2800" b="1" i="0" dirty="0">
                <a:solidFill>
                  <a:srgbClr val="1A1A1A"/>
                </a:solidFill>
                <a:effectLst/>
                <a:latin typeface="-apple-system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3B94FBEA-58C6-4BEB-B484-46E1ECBBA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77637" y="3129002"/>
              <a:ext cx="7487230" cy="108331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06C7C8A-A864-4960-B149-884A8CD3F9A2}"/>
                </a:ext>
              </a:extLst>
            </p:cNvPr>
            <p:cNvSpPr/>
            <p:nvPr/>
          </p:nvSpPr>
          <p:spPr>
            <a:xfrm>
              <a:off x="9526479" y="2486435"/>
              <a:ext cx="69122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1A1A1A"/>
                  </a:solidFill>
                  <a:latin typeface="-apple-system"/>
                </a:rPr>
                <a:t>Wasserstein Distance </a:t>
              </a:r>
              <a:r>
                <a:rPr lang="en-US" altLang="zh-CN" sz="2800" b="1" dirty="0">
                  <a:solidFill>
                    <a:srgbClr val="1A1A1A"/>
                  </a:solidFill>
                  <a:latin typeface="-apple-system"/>
                </a:rPr>
                <a:t>with </a:t>
              </a:r>
              <a:r>
                <a:rPr lang="en-US" altLang="zh-CN" sz="2800" b="1" dirty="0">
                  <a:solidFill>
                    <a:srgbClr val="FF0000"/>
                  </a:solidFill>
                  <a:latin typeface="-apple-system"/>
                </a:rPr>
                <a:t>gradient penalty</a:t>
              </a:r>
              <a:r>
                <a:rPr lang="en-US" sz="2800" b="1" dirty="0">
                  <a:solidFill>
                    <a:srgbClr val="1A1A1A"/>
                  </a:solidFill>
                  <a:latin typeface="-apple-system"/>
                </a:rPr>
                <a:t>: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71D6207A-EF9F-4FDE-828E-1A5C9248E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21889" y="5148942"/>
              <a:ext cx="2133600" cy="42728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733F408D-1437-46DE-A784-084B0E42A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03520" y="5793978"/>
              <a:ext cx="4126547" cy="425733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6E3A6508-268C-4EFB-9C53-48373CCAC5FF}"/>
                </a:ext>
              </a:extLst>
            </p:cNvPr>
            <p:cNvSpPr/>
            <p:nvPr/>
          </p:nvSpPr>
          <p:spPr>
            <a:xfrm>
              <a:off x="9526479" y="5114559"/>
              <a:ext cx="47986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300" b="1" dirty="0">
                  <a:solidFill>
                    <a:srgbClr val="1A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Generator’s loss function: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7C11C5F5-4FD5-474F-8853-FC03E08F4EBF}"/>
                </a:ext>
              </a:extLst>
            </p:cNvPr>
            <p:cNvSpPr/>
            <p:nvPr/>
          </p:nvSpPr>
          <p:spPr>
            <a:xfrm>
              <a:off x="9526480" y="5778738"/>
              <a:ext cx="5819762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300" b="1" dirty="0">
                  <a:solidFill>
                    <a:srgbClr val="1A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Discriminator’s loss function: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7844A4DE-263C-4DDF-AB4C-222DFADF6EB0}"/>
                </a:ext>
              </a:extLst>
            </p:cNvPr>
            <p:cNvCxnSpPr>
              <a:cxnSpLocks/>
            </p:cNvCxnSpPr>
            <p:nvPr/>
          </p:nvCxnSpPr>
          <p:spPr>
            <a:xfrm>
              <a:off x="9448360" y="4527272"/>
              <a:ext cx="6777209" cy="0"/>
            </a:xfrm>
            <a:prstGeom prst="line">
              <a:avLst/>
            </a:prstGeom>
            <a:ln w="28575" cap="flat" cmpd="sng" algn="ctr">
              <a:solidFill>
                <a:schemeClr val="accent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798554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1.02795 -1.11111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8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-1.10954 4.07407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46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1.37378 -2.59259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9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-1.32049 -4.0740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4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1.18715 4.8148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5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69062 -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3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8585 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17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-0.81649 -7.40741E-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54601 4.81481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9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3.33333E-6 -0.417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8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1.11111E-6 -0.4194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7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98316 7.40741E-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19" grpId="0" animBg="1"/>
      <p:bldP spid="19" grpId="2" animBg="1"/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CB58C9D-353B-4E5F-B44F-DC81ADB3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06E12CD-FCB1-464E-A775-0B83FDDACE0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E917042C-C8BC-413D-8303-3A7C0D097EC4}"/>
              </a:ext>
            </a:extLst>
          </p:cNvPr>
          <p:cNvGrpSpPr/>
          <p:nvPr/>
        </p:nvGrpSpPr>
        <p:grpSpPr>
          <a:xfrm>
            <a:off x="428624" y="654423"/>
            <a:ext cx="8286750" cy="4714303"/>
            <a:chOff x="18875935" y="654423"/>
            <a:chExt cx="8286750" cy="47143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C974ED1D-C1DF-4B51-9E0A-8AFE5E97C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43171" y="1489274"/>
              <a:ext cx="3968749" cy="38794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E3A65B17-65E2-4A94-A6A5-0F89B674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93935" y="1949823"/>
              <a:ext cx="3968750" cy="289505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F60C44D-FB51-411D-8A7F-2C56C596F4CF}"/>
                </a:ext>
              </a:extLst>
            </p:cNvPr>
            <p:cNvSpPr txBox="1"/>
            <p:nvPr/>
          </p:nvSpPr>
          <p:spPr>
            <a:xfrm>
              <a:off x="18875935" y="654423"/>
              <a:ext cx="47529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Code Implementation</a:t>
              </a:r>
              <a:r>
                <a:rPr lang="zh-CN" altLang="en-US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：</a:t>
              </a:r>
              <a:endParaRPr 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7737503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86E3145-6DB8-41A0-83C9-D0C63EF2CDD4}"/>
              </a:ext>
            </a:extLst>
          </p:cNvPr>
          <p:cNvSpPr/>
          <p:nvPr/>
        </p:nvSpPr>
        <p:spPr>
          <a:xfrm rot="930748">
            <a:off x="1005314" y="-1104589"/>
            <a:ext cx="2153916" cy="7892726"/>
          </a:xfrm>
          <a:custGeom>
            <a:avLst/>
            <a:gdLst>
              <a:gd name="connsiteX0" fmla="*/ 0 w 2153916"/>
              <a:gd name="connsiteY0" fmla="*/ 0 h 7892726"/>
              <a:gd name="connsiteX1" fmla="*/ 2153916 w 2153916"/>
              <a:gd name="connsiteY1" fmla="*/ 0 h 7892726"/>
              <a:gd name="connsiteX2" fmla="*/ 2153916 w 2153916"/>
              <a:gd name="connsiteY2" fmla="*/ 7294888 h 7892726"/>
              <a:gd name="connsiteX3" fmla="*/ 0 w 2153916"/>
              <a:gd name="connsiteY3" fmla="*/ 7892726 h 789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916" h="7892726">
                <a:moveTo>
                  <a:pt x="0" y="0"/>
                </a:moveTo>
                <a:lnTo>
                  <a:pt x="2153916" y="0"/>
                </a:lnTo>
                <a:lnTo>
                  <a:pt x="2153916" y="7294888"/>
                </a:lnTo>
                <a:lnTo>
                  <a:pt x="0" y="7892726"/>
                </a:lnTo>
                <a:close/>
              </a:path>
            </a:pathLst>
          </a:custGeom>
          <a:solidFill>
            <a:srgbClr val="5B3C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E5163DC-7DA9-4314-81A5-1C6CDFE6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A143F7F7-B29A-4428-81E7-7E939268EDA5}"/>
              </a:ext>
            </a:extLst>
          </p:cNvPr>
          <p:cNvSpPr/>
          <p:nvPr/>
        </p:nvSpPr>
        <p:spPr>
          <a:xfrm>
            <a:off x="722277" y="1614716"/>
            <a:ext cx="2564793" cy="2564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C7AF6A-5CBC-46B7-BC0A-6DA9C5139832}"/>
              </a:ext>
            </a:extLst>
          </p:cNvPr>
          <p:cNvSpPr txBox="1"/>
          <p:nvPr/>
        </p:nvSpPr>
        <p:spPr>
          <a:xfrm>
            <a:off x="685799" y="2228671"/>
            <a:ext cx="2644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Our</a:t>
            </a:r>
          </a:p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objective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7ADC180-D780-4255-AF69-2A33403B6707}"/>
              </a:ext>
            </a:extLst>
          </p:cNvPr>
          <p:cNvCxnSpPr>
            <a:cxnSpLocks/>
          </p:cNvCxnSpPr>
          <p:nvPr/>
        </p:nvCxnSpPr>
        <p:spPr>
          <a:xfrm>
            <a:off x="3990474" y="2187387"/>
            <a:ext cx="0" cy="1949824"/>
          </a:xfrm>
          <a:prstGeom prst="line">
            <a:avLst/>
          </a:prstGeom>
          <a:ln w="222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57054664-6096-4E0C-8844-1B6A556CE6A9}"/>
              </a:ext>
            </a:extLst>
          </p:cNvPr>
          <p:cNvGrpSpPr/>
          <p:nvPr/>
        </p:nvGrpSpPr>
        <p:grpSpPr>
          <a:xfrm>
            <a:off x="4119282" y="2185583"/>
            <a:ext cx="4630269" cy="1997343"/>
            <a:chOff x="4119282" y="2185583"/>
            <a:chExt cx="4630269" cy="19973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6C20131-BF09-4ED6-8761-83F038A85034}"/>
                </a:ext>
              </a:extLst>
            </p:cNvPr>
            <p:cNvSpPr txBox="1"/>
            <p:nvPr/>
          </p:nvSpPr>
          <p:spPr>
            <a:xfrm>
              <a:off x="4119282" y="2185583"/>
              <a:ext cx="46302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1.  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Verifying</a:t>
              </a:r>
              <a:r>
                <a:rPr lang="en-US" altLang="zh-CN" sz="2400" dirty="0"/>
                <a:t> the superior features of WGAN-</a:t>
              </a:r>
              <a:r>
                <a:rPr lang="en-US" altLang="zh-CN" sz="2400" dirty="0" err="1"/>
                <a:t>gp</a:t>
              </a:r>
              <a:r>
                <a:rPr lang="en-US" altLang="zh-CN" sz="2400" dirty="0"/>
                <a:t>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EA1B410-8321-4A52-AEC6-DADA474D063C}"/>
                </a:ext>
              </a:extLst>
            </p:cNvPr>
            <p:cNvSpPr txBox="1"/>
            <p:nvPr/>
          </p:nvSpPr>
          <p:spPr>
            <a:xfrm>
              <a:off x="4119283" y="2982597"/>
              <a:ext cx="43389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2.  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C</a:t>
              </a:r>
              <a:r>
                <a:rPr lang="en-US" sz="2400" b="1" dirty="0">
                  <a:solidFill>
                    <a:srgbClr val="FF0000"/>
                  </a:solidFill>
                </a:rPr>
                <a:t>omparing</a:t>
              </a:r>
              <a:r>
                <a:rPr lang="en-US" sz="2400" dirty="0"/>
                <a:t> several different optimization strategies learned from classes in this term</a:t>
              </a:r>
              <a:endParaRPr lang="en-US" altLang="zh-C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012745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âminstâçå¾çæç´¢ç»æ">
            <a:extLst>
              <a:ext uri="{FF2B5EF4-FFF2-40B4-BE49-F238E27FC236}">
                <a16:creationId xmlns:a16="http://schemas.microsoft.com/office/drawing/2014/main" xmlns="" id="{06C5B1C8-C08C-45A9-90E7-F013A140E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2" b="-2"/>
          <a:stretch/>
        </p:blipFill>
        <p:spPr bwMode="auto">
          <a:xfrm>
            <a:off x="628650" y="1574958"/>
            <a:ext cx="3708080" cy="370808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âcifarâçå¾çæç´¢ç»æ">
            <a:extLst>
              <a:ext uri="{FF2B5EF4-FFF2-40B4-BE49-F238E27FC236}">
                <a16:creationId xmlns:a16="http://schemas.microsoft.com/office/drawing/2014/main" xmlns="" id="{109E0412-50E2-4FED-B5A1-08394DC71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326" b="-1"/>
          <a:stretch/>
        </p:blipFill>
        <p:spPr bwMode="auto">
          <a:xfrm>
            <a:off x="4807270" y="1574957"/>
            <a:ext cx="3708080" cy="370808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9DDD127-1766-4E1B-84F2-3858FAAC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06E12CD-FCB1-464E-A775-0B83FDDACE03}" type="slidenum">
              <a:rPr lang="en-US"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914400">
                <a:spcAft>
                  <a:spcPts val="600"/>
                </a:spcAft>
              </a:pPr>
              <a:t>8</a:t>
            </a:fld>
            <a:endParaRPr lang="en-US" sz="9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556FBA-5534-446D-AB7F-51FCBA9C5917}"/>
              </a:ext>
            </a:extLst>
          </p:cNvPr>
          <p:cNvSpPr txBox="1"/>
          <p:nvPr/>
        </p:nvSpPr>
        <p:spPr>
          <a:xfrm>
            <a:off x="436880" y="510619"/>
            <a:ext cx="21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Datasets: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BC21D5B-EF51-42C4-A1D9-520228986965}"/>
              </a:ext>
            </a:extLst>
          </p:cNvPr>
          <p:cNvSpPr txBox="1"/>
          <p:nvPr/>
        </p:nvSpPr>
        <p:spPr>
          <a:xfrm>
            <a:off x="1711640" y="5445760"/>
            <a:ext cx="154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Mnist</a:t>
            </a:r>
            <a:r>
              <a:rPr lang="en-US" dirty="0"/>
              <a:t>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301E9C3-5915-4E02-96A9-3FEC6B62F3A9}"/>
              </a:ext>
            </a:extLst>
          </p:cNvPr>
          <p:cNvSpPr txBox="1"/>
          <p:nvPr/>
        </p:nvSpPr>
        <p:spPr>
          <a:xfrm>
            <a:off x="6081710" y="5413494"/>
            <a:ext cx="183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Cifar10 </a:t>
            </a:r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xmlns="" val="7083723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391</Words>
  <Application>Microsoft Office PowerPoint</Application>
  <PresentationFormat>全屏显示(4:3)</PresentationFormat>
  <Paragraphs>112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Theme</vt:lpstr>
      <vt:lpstr>395/495 Project Report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Thank you！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张健平</cp:lastModifiedBy>
  <cp:revision>77</cp:revision>
  <dcterms:created xsi:type="dcterms:W3CDTF">2015-07-21T16:44:10Z</dcterms:created>
  <dcterms:modified xsi:type="dcterms:W3CDTF">2018-12-09T19:21:24Z</dcterms:modified>
</cp:coreProperties>
</file>